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3be3cd7a3_2_38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g3a3be3cd7a3_2_38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3a3be3cd7a3_2_38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3be3cd7a3_2_48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g3a3be3cd7a3_2_48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3a3be3cd7a3_2_48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3be3cd7a3_2_68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g3a3be3cd7a3_2_68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3a3be3cd7a3_2_68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3be3cd7a3_2_83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a3be3cd7a3_2_83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a3be3cd7a3_2_83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3be3cd7a3_2_119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g3a3be3cd7a3_2_119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a3be3cd7a3_2_119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3be3cd7a3_2_145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3a3be3cd7a3_2_145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a3be3cd7a3_2_145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3be3cd7a3_2_174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3a3be3cd7a3_2_174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a3be3cd7a3_2_174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3be3cd7a3_2_193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g3a3be3cd7a3_2_193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a3be3cd7a3_2_193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3be3cd7a3_2_220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g3a3be3cd7a3_2_220:notes"/>
          <p:cNvSpPr txBox="1"/>
          <p:nvPr>
            <p:ph idx="1" type="body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a3be3cd7a3_2_220:notes"/>
          <p:cNvSpPr txBox="1"/>
          <p:nvPr>
            <p:ph idx="12" type="sldNum"/>
          </p:nvPr>
        </p:nvSpPr>
        <p:spPr>
          <a:xfrm>
            <a:off x="0" y="0"/>
            <a:ext cx="25000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4" name="Google Shape;54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" name="Google Shape;70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" name="Google Shape;82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" name="Google Shape;86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hyperlink" Target="https://github.com/JabedPunom/Pays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3" name="Google Shape;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4" name="Google Shape;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780020"/>
            <a:ext cx="5701579" cy="358345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4"/>
          <p:cNvSpPr/>
          <p:nvPr/>
        </p:nvSpPr>
        <p:spPr>
          <a:xfrm>
            <a:off x="500408" y="1313509"/>
            <a:ext cx="3520306" cy="440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</a:pPr>
            <a:r>
              <a:rPr b="1" lang="en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Payso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24"/>
          <p:cNvSpPr/>
          <p:nvPr/>
        </p:nvSpPr>
        <p:spPr>
          <a:xfrm>
            <a:off x="160597" y="2099763"/>
            <a:ext cx="3141403" cy="550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Blockchain-Powered Payroll Escrow for the </a:t>
            </a:r>
            <a:endParaRPr sz="900"/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Modern Workforce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160598" y="2649988"/>
            <a:ext cx="3268402" cy="5502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Automated, Secure, Transparent Salary Payments </a:t>
            </a:r>
            <a:endParaRPr sz="900"/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Arc Testnet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/>
          <p:nvPr/>
        </p:nvSpPr>
        <p:spPr>
          <a:xfrm>
            <a:off x="492993" y="509885"/>
            <a:ext cx="4729014" cy="828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Times New Roman"/>
              <a:buNone/>
            </a:pPr>
            <a:r>
              <a:rPr b="1" lang="en" sz="2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 We're Solving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25"/>
          <p:cNvSpPr/>
          <p:nvPr/>
        </p:nvSpPr>
        <p:spPr>
          <a:xfrm>
            <a:off x="492993" y="1690539"/>
            <a:ext cx="2192685" cy="497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None/>
            </a:pPr>
            <a:r>
              <a:rPr b="1"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Payroll Problems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5"/>
          <p:cNvSpPr/>
          <p:nvPr/>
        </p:nvSpPr>
        <p:spPr>
          <a:xfrm>
            <a:off x="492993" y="2328639"/>
            <a:ext cx="2192685" cy="225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delays and disputes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5"/>
          <p:cNvSpPr/>
          <p:nvPr/>
        </p:nvSpPr>
        <p:spPr>
          <a:xfrm>
            <a:off x="492993" y="2603227"/>
            <a:ext cx="2192685" cy="450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international transfer fees (3-7%)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5"/>
          <p:cNvSpPr/>
          <p:nvPr/>
        </p:nvSpPr>
        <p:spPr>
          <a:xfrm>
            <a:off x="492993" y="3103141"/>
            <a:ext cx="2192685" cy="225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transparency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92993" y="3377729"/>
            <a:ext cx="2192685" cy="225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verification processes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5"/>
          <p:cNvSpPr/>
          <p:nvPr/>
        </p:nvSpPr>
        <p:spPr>
          <a:xfrm>
            <a:off x="492993" y="3652317"/>
            <a:ext cx="2192685" cy="450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Currency conversion complications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5"/>
          <p:cNvSpPr/>
          <p:nvPr/>
        </p:nvSpPr>
        <p:spPr>
          <a:xfrm>
            <a:off x="492993" y="4152230"/>
            <a:ext cx="2192685" cy="225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Trust issues between parties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5"/>
          <p:cNvSpPr/>
          <p:nvPr/>
        </p:nvSpPr>
        <p:spPr>
          <a:xfrm>
            <a:off x="3034084" y="1690539"/>
            <a:ext cx="1988790" cy="248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None/>
            </a:pPr>
            <a:r>
              <a:rPr b="1"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Payso Solutions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5"/>
          <p:cNvSpPr/>
          <p:nvPr/>
        </p:nvSpPr>
        <p:spPr>
          <a:xfrm>
            <a:off x="3034084" y="2080022"/>
            <a:ext cx="2192685" cy="450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time-locked payments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25"/>
          <p:cNvSpPr/>
          <p:nvPr/>
        </p:nvSpPr>
        <p:spPr>
          <a:xfrm>
            <a:off x="3034084" y="2579936"/>
            <a:ext cx="2192685" cy="450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blockchain transaction fees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5"/>
          <p:cNvSpPr/>
          <p:nvPr/>
        </p:nvSpPr>
        <p:spPr>
          <a:xfrm>
            <a:off x="3034084" y="3079849"/>
            <a:ext cx="2192685" cy="450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transparency on blockchain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5"/>
          <p:cNvSpPr/>
          <p:nvPr/>
        </p:nvSpPr>
        <p:spPr>
          <a:xfrm>
            <a:off x="3034084" y="3579763"/>
            <a:ext cx="2192685" cy="225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contract automation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5"/>
          <p:cNvSpPr/>
          <p:nvPr/>
        </p:nvSpPr>
        <p:spPr>
          <a:xfrm>
            <a:off x="3034084" y="3854351"/>
            <a:ext cx="2192685" cy="455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Built-in USDC </a:t>
            </a:r>
            <a:r>
              <a:rPr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↔</a:t>
            </a: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EURC conversion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5"/>
          <p:cNvSpPr/>
          <p:nvPr/>
        </p:nvSpPr>
        <p:spPr>
          <a:xfrm>
            <a:off x="3034084" y="4359027"/>
            <a:ext cx="2192685" cy="225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Char char="•"/>
            </a:pPr>
            <a:r>
              <a:rPr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Trustless escrow system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/>
          <p:nvPr/>
        </p:nvSpPr>
        <p:spPr>
          <a:xfrm>
            <a:off x="515020" y="404887"/>
            <a:ext cx="3462561" cy="432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Times New Roman"/>
              <a:buNone/>
            </a:pPr>
            <a:r>
              <a:rPr b="1" lang="en"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Payso Works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26" name="Google Shape;12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020" y="1058391"/>
            <a:ext cx="735732" cy="13052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/>
          <p:nvPr/>
        </p:nvSpPr>
        <p:spPr>
          <a:xfrm>
            <a:off x="1397868" y="1205508"/>
            <a:ext cx="2860104" cy="216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300"/>
              <a:buFont typeface="Times New Roman"/>
              <a:buNone/>
            </a:pPr>
            <a:r>
              <a:rPr b="1" lang="en" sz="13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Employer Schedules Payment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1397868" y="1510159"/>
            <a:ext cx="3802112" cy="706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Deposits USDC/EURC into smart contract, sets release date and amount, chooses employee's preferred payout currency.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29" name="Google Shape;12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020" y="2363614"/>
            <a:ext cx="735732" cy="106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/>
          <p:nvPr/>
        </p:nvSpPr>
        <p:spPr>
          <a:xfrm>
            <a:off x="1397868" y="2510731"/>
            <a:ext cx="2707109" cy="216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300"/>
              <a:buFont typeface="Times New Roman"/>
              <a:buNone/>
            </a:pPr>
            <a:r>
              <a:rPr b="1" lang="en" sz="13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Contract Holds Funds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1397868" y="2815382"/>
            <a:ext cx="3802112" cy="470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Funds locked in escrow until release date. Immutable and transparent. Automatic FX conversion if needed.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32" name="Google Shape;13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020" y="3433391"/>
            <a:ext cx="735732" cy="130522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/>
          <p:nvPr/>
        </p:nvSpPr>
        <p:spPr>
          <a:xfrm>
            <a:off x="1397868" y="3580507"/>
            <a:ext cx="2583879" cy="216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300"/>
              <a:buFont typeface="Times New Roman"/>
              <a:buNone/>
            </a:pPr>
            <a:r>
              <a:rPr b="1" lang="en" sz="13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Claims Payment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6"/>
          <p:cNvSpPr/>
          <p:nvPr/>
        </p:nvSpPr>
        <p:spPr>
          <a:xfrm>
            <a:off x="1397868" y="3885158"/>
            <a:ext cx="3802112" cy="706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becomes claimable on release date. Employee claims with one click. Instant settlement in preferred currency.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423416" y="335012"/>
            <a:ext cx="4201790" cy="355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None/>
            </a:pPr>
            <a:r>
              <a:rPr b="1"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 &amp; Technology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423416" y="932780"/>
            <a:ext cx="4088086" cy="1877393"/>
          </a:xfrm>
          <a:prstGeom prst="roundRect">
            <a:avLst>
              <a:gd fmla="val 967" name="adj"/>
            </a:avLst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544339" y="1053703"/>
            <a:ext cx="362918" cy="362917"/>
          </a:xfrm>
          <a:prstGeom prst="roundRect">
            <a:avLst>
              <a:gd fmla="val 15745806" name="adj"/>
            </a:avLst>
          </a:prstGeom>
          <a:solidFill>
            <a:srgbClr val="8061FF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28" y="1153493"/>
            <a:ext cx="163264" cy="16326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>
            <a:off x="544339" y="1537543"/>
            <a:ext cx="1837730" cy="177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None/>
            </a:pPr>
            <a:r>
              <a:rPr b="1"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Contract Escrow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544339" y="1788021"/>
            <a:ext cx="3846239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Time-locked payments with guaranteed release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544339" y="2023914"/>
            <a:ext cx="3846239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Multi-currency support (USDC &amp; EURC)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544339" y="2259806"/>
            <a:ext cx="3846239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Optional work verification system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544339" y="2495699"/>
            <a:ext cx="3846239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FX conversion via FXRouter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4632424" y="932780"/>
            <a:ext cx="4088160" cy="1877393"/>
          </a:xfrm>
          <a:prstGeom prst="roundRect">
            <a:avLst>
              <a:gd fmla="val 967" name="adj"/>
            </a:avLst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4753347" y="1053703"/>
            <a:ext cx="362918" cy="362917"/>
          </a:xfrm>
          <a:prstGeom prst="roundRect">
            <a:avLst>
              <a:gd fmla="val 15745806" name="adj"/>
            </a:avLst>
          </a:prstGeom>
          <a:solidFill>
            <a:srgbClr val="8061FF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51" name="Google Shape;15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3136" y="1153493"/>
            <a:ext cx="163264" cy="16326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/>
          <p:nvPr/>
        </p:nvSpPr>
        <p:spPr>
          <a:xfrm>
            <a:off x="4753347" y="1537543"/>
            <a:ext cx="1898452" cy="177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None/>
            </a:pPr>
            <a:r>
              <a:rPr b="1"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Dashboard System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4753347" y="1788021"/>
            <a:ext cx="3846314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Employer: Schedule payments, manage employees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4753347" y="2023914"/>
            <a:ext cx="3846314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Employee: View payments, claim funds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4753347" y="2259806"/>
            <a:ext cx="3846314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blockchain updates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423416" y="2931096"/>
            <a:ext cx="4088086" cy="1877393"/>
          </a:xfrm>
          <a:prstGeom prst="roundRect">
            <a:avLst>
              <a:gd fmla="val 967" name="adj"/>
            </a:avLst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544339" y="3052018"/>
            <a:ext cx="362918" cy="362918"/>
          </a:xfrm>
          <a:prstGeom prst="roundRect">
            <a:avLst>
              <a:gd fmla="val 15745806" name="adj"/>
            </a:avLst>
          </a:prstGeom>
          <a:solidFill>
            <a:srgbClr val="8061FF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58" name="Google Shape;15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128" y="3151807"/>
            <a:ext cx="163264" cy="16326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/>
          <p:nvPr/>
        </p:nvSpPr>
        <p:spPr>
          <a:xfrm>
            <a:off x="544339" y="3535859"/>
            <a:ext cx="2033513" cy="177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None/>
            </a:pPr>
            <a:r>
              <a:rPr b="1"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Enterprise-Grade Security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544339" y="3786336"/>
            <a:ext cx="3846239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Multi-layer validation (client, server, blockchain)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544339" y="4022229"/>
            <a:ext cx="3846239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Double confirmation for all payments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544339" y="4258121"/>
            <a:ext cx="3846239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Rate limiting and XSS prevention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544339" y="4494014"/>
            <a:ext cx="3846239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OWASP security compliance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4632424" y="2931096"/>
            <a:ext cx="4088160" cy="1877393"/>
          </a:xfrm>
          <a:prstGeom prst="roundRect">
            <a:avLst>
              <a:gd fmla="val 967" name="adj"/>
            </a:avLst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4753347" y="3052018"/>
            <a:ext cx="362918" cy="362918"/>
          </a:xfrm>
          <a:prstGeom prst="roundRect">
            <a:avLst>
              <a:gd fmla="val 15745806" name="adj"/>
            </a:avLst>
          </a:prstGeom>
          <a:solidFill>
            <a:srgbClr val="8061FF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66" name="Google Shape;166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3136" y="3151807"/>
            <a:ext cx="163264" cy="16326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>
            <a:off x="4753347" y="3535859"/>
            <a:ext cx="2287042" cy="177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None/>
            </a:pPr>
            <a:r>
              <a:rPr b="1"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Financial Features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4753347" y="3786336"/>
            <a:ext cx="3846314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Flexible payout options (USDC </a:t>
            </a: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↔</a:t>
            </a: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EURC)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7"/>
          <p:cNvSpPr/>
          <p:nvPr/>
        </p:nvSpPr>
        <p:spPr>
          <a:xfrm>
            <a:off x="4753347" y="4022229"/>
            <a:ext cx="3846314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transaction history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4753347" y="4258121"/>
            <a:ext cx="3846314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currency conversion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4753347" y="4494014"/>
            <a:ext cx="3846314" cy="193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Char char="•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transaction fees on Arc Testnet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/>
          <p:nvPr/>
        </p:nvSpPr>
        <p:spPr>
          <a:xfrm>
            <a:off x="392013" y="469404"/>
            <a:ext cx="4720084" cy="329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Times New Roman"/>
              <a:buNone/>
            </a:pPr>
            <a:r>
              <a:rPr b="1" lang="en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Stack &amp; Architecture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392013" y="966788"/>
            <a:ext cx="4930974" cy="842814"/>
          </a:xfrm>
          <a:prstGeom prst="roundRect">
            <a:avLst>
              <a:gd fmla="val 1994" name="adj"/>
            </a:avLst>
          </a:prstGeom>
          <a:solidFill>
            <a:srgbClr val="0C0A33"/>
          </a:solidFill>
          <a:ln cap="flat" cmpd="sng" w="22850">
            <a:solidFill>
              <a:srgbClr val="444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406301" y="981075"/>
            <a:ext cx="448047" cy="814239"/>
          </a:xfrm>
          <a:prstGeom prst="rect">
            <a:avLst/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81" name="Google Shape;18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348" y="1304181"/>
            <a:ext cx="167952" cy="167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/>
          <p:nvPr/>
        </p:nvSpPr>
        <p:spPr>
          <a:xfrm>
            <a:off x="966341" y="1093068"/>
            <a:ext cx="1317799" cy="164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000"/>
              <a:buFont typeface="Times New Roman"/>
              <a:buNone/>
            </a:pPr>
            <a:r>
              <a:rPr b="1" lang="en" sz="10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966341" y="1324943"/>
            <a:ext cx="4230365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None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Next.js 16 with App Router &amp; Turbopack, React 19, TypeScript, Tailwind CSS, Radix UI, Web3 integration (Wagmi v2, Viem v2, RainbowKit v2)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392013" y="1921594"/>
            <a:ext cx="4930974" cy="842814"/>
          </a:xfrm>
          <a:prstGeom prst="roundRect">
            <a:avLst>
              <a:gd fmla="val 1994" name="adj"/>
            </a:avLst>
          </a:prstGeom>
          <a:solidFill>
            <a:srgbClr val="0C0A33"/>
          </a:solidFill>
          <a:ln cap="flat" cmpd="sng" w="22850">
            <a:solidFill>
              <a:srgbClr val="444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406301" y="1935882"/>
            <a:ext cx="448047" cy="814239"/>
          </a:xfrm>
          <a:prstGeom prst="rect">
            <a:avLst/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86" name="Google Shape;18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348" y="2258988"/>
            <a:ext cx="167952" cy="16795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/>
          <p:nvPr/>
        </p:nvSpPr>
        <p:spPr>
          <a:xfrm>
            <a:off x="966341" y="2047875"/>
            <a:ext cx="1317799" cy="164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000"/>
              <a:buFont typeface="Times New Roman"/>
              <a:buNone/>
            </a:pPr>
            <a:r>
              <a:rPr b="1" lang="en" sz="10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Contracts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966341" y="2279749"/>
            <a:ext cx="4230365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None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PayrollEscrow.sol (main escrow logic), FXRouter.sol (USDC </a:t>
            </a: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↔</a:t>
            </a: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EURC conversion), MockStablecoin.sol (ERC20 testing), built with Foundry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392013" y="2876401"/>
            <a:ext cx="4930974" cy="842814"/>
          </a:xfrm>
          <a:prstGeom prst="roundRect">
            <a:avLst>
              <a:gd fmla="val 1994" name="adj"/>
            </a:avLst>
          </a:prstGeom>
          <a:solidFill>
            <a:srgbClr val="0C0A33"/>
          </a:solidFill>
          <a:ln cap="flat" cmpd="sng" w="22850">
            <a:solidFill>
              <a:srgbClr val="444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406301" y="2890689"/>
            <a:ext cx="448047" cy="814239"/>
          </a:xfrm>
          <a:prstGeom prst="rect">
            <a:avLst/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91" name="Google Shape;19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348" y="3213794"/>
            <a:ext cx="167952" cy="16795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966341" y="3002682"/>
            <a:ext cx="1836763" cy="164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000"/>
              <a:buFont typeface="Times New Roman"/>
              <a:buNone/>
            </a:pPr>
            <a:r>
              <a:rPr b="1" lang="en" sz="10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Blockchain Infrastructure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966341" y="3234556"/>
            <a:ext cx="4230365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None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 Testnet (Chain ID: 5042002), USDC as native gas token, block explorer integration, fast transaction finality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392013" y="3831208"/>
            <a:ext cx="4930974" cy="842814"/>
          </a:xfrm>
          <a:prstGeom prst="roundRect">
            <a:avLst>
              <a:gd fmla="val 1994" name="adj"/>
            </a:avLst>
          </a:prstGeom>
          <a:solidFill>
            <a:srgbClr val="0C0A33"/>
          </a:solidFill>
          <a:ln cap="flat" cmpd="sng" w="22850">
            <a:solidFill>
              <a:srgbClr val="444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406301" y="3845496"/>
            <a:ext cx="448047" cy="814239"/>
          </a:xfrm>
          <a:prstGeom prst="rect">
            <a:avLst/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reencoded.png" id="196" name="Google Shape;19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348" y="4168601"/>
            <a:ext cx="167952" cy="16795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>
            <a:off x="966341" y="3957489"/>
            <a:ext cx="1317799" cy="164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000"/>
              <a:buFont typeface="Times New Roman"/>
              <a:buNone/>
            </a:pPr>
            <a:r>
              <a:rPr b="1" lang="en" sz="10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&amp; APIs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966341" y="4189363"/>
            <a:ext cx="4230365" cy="358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Times New Roman"/>
              <a:buNone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validation API with rate limiting, transaction history API, real-time blockchain event monitoring, comprehensive error handling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429964" y="337840"/>
            <a:ext cx="2890614" cy="361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8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imes New Roman"/>
              <a:buNone/>
            </a:pPr>
            <a:r>
              <a:rPr b="1" lang="en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Experience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429964" y="1006227"/>
            <a:ext cx="1734369" cy="216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imes New Roman"/>
              <a:buNone/>
            </a:pPr>
            <a:r>
              <a:rPr b="1" lang="en"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Employer Journey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429964" y="1345778"/>
            <a:ext cx="3992166" cy="196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wallet (MetaMask/WalletConnect)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429964" y="1585243"/>
            <a:ext cx="3992166" cy="196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 startAt="2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dashboard with payment stats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429964" y="1824708"/>
            <a:ext cx="3992166" cy="196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 startAt="3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 payment: enter details, set date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429964" y="2064172"/>
            <a:ext cx="3992166" cy="196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 startAt="4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Double confirmation dialogue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429964" y="2303636"/>
            <a:ext cx="3992166" cy="196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 startAt="5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 submitted to blockchain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429964" y="2543101"/>
            <a:ext cx="3992166" cy="196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 startAt="6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 payment in real-time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4726633" y="1006227"/>
            <a:ext cx="1778794" cy="216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Times New Roman"/>
              <a:buNone/>
            </a:pPr>
            <a:r>
              <a:rPr b="1" lang="en"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Journey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4726633" y="1345778"/>
            <a:ext cx="3992166" cy="196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wallet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4726633" y="1585243"/>
            <a:ext cx="3992166" cy="196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 startAt="2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all scheduled payments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4726633" y="1824708"/>
            <a:ext cx="3992166" cy="196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 startAt="3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 countdown to release date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4726633" y="2064172"/>
            <a:ext cx="3992166" cy="196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 startAt="4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Claim payment when available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4726633" y="2303636"/>
            <a:ext cx="3992166" cy="196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 startAt="5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currency conversion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4726633" y="2543101"/>
            <a:ext cx="3992166" cy="196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21590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900"/>
              <a:buFont typeface="Calibri"/>
              <a:buAutoNum type="arabicPeriod" startAt="6"/>
            </a:pPr>
            <a:r>
              <a:rPr lang="en" sz="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Funds received instantly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429964" y="2985976"/>
            <a:ext cx="61392" cy="61392"/>
          </a:xfrm>
          <a:prstGeom prst="roundRect">
            <a:avLst>
              <a:gd fmla="val 465452" name="adj"/>
            </a:avLst>
          </a:prstGeom>
          <a:solidFill>
            <a:srgbClr val="8061FF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614139" y="2920752"/>
            <a:ext cx="2172816" cy="18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None/>
            </a:pPr>
            <a:r>
              <a:rPr b="1"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Beautiful, modern interface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429964" y="3412219"/>
            <a:ext cx="61392" cy="61392"/>
          </a:xfrm>
          <a:prstGeom prst="roundRect">
            <a:avLst>
              <a:gd fmla="val 465452" name="adj"/>
            </a:avLst>
          </a:prstGeom>
          <a:solidFill>
            <a:srgbClr val="8061FF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614139" y="3346996"/>
            <a:ext cx="2604790" cy="18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None/>
            </a:pPr>
            <a:r>
              <a:rPr b="1"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responsive (mobile-friendly)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429964" y="3838463"/>
            <a:ext cx="61392" cy="61392"/>
          </a:xfrm>
          <a:prstGeom prst="roundRect">
            <a:avLst>
              <a:gd fmla="val 465452" name="adj"/>
            </a:avLst>
          </a:prstGeom>
          <a:solidFill>
            <a:srgbClr val="8061FF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614139" y="3773239"/>
            <a:ext cx="1822102" cy="18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None/>
            </a:pPr>
            <a:r>
              <a:rPr b="1"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notifications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429964" y="4264707"/>
            <a:ext cx="61392" cy="61392"/>
          </a:xfrm>
          <a:prstGeom prst="roundRect">
            <a:avLst>
              <a:gd fmla="val 465452" name="adj"/>
            </a:avLst>
          </a:prstGeom>
          <a:solidFill>
            <a:srgbClr val="8061FF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614139" y="4199483"/>
            <a:ext cx="2370832" cy="18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None/>
            </a:pPr>
            <a:r>
              <a:rPr b="1"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 history with filters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429964" y="4690951"/>
            <a:ext cx="61392" cy="61392"/>
          </a:xfrm>
          <a:prstGeom prst="roundRect">
            <a:avLst>
              <a:gd fmla="val 465452" name="adj"/>
            </a:avLst>
          </a:prstGeom>
          <a:solidFill>
            <a:srgbClr val="8061FF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614139" y="4625727"/>
            <a:ext cx="2025476" cy="18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100"/>
              <a:buFont typeface="Times New Roman"/>
              <a:buNone/>
            </a:pPr>
            <a:r>
              <a:rPr b="1" lang="en" sz="11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explorer integration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523577" y="582216"/>
            <a:ext cx="3891856" cy="440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None/>
            </a:pPr>
            <a:r>
              <a:rPr b="1" lang="en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&amp; Use Cases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523578" y="1471018"/>
            <a:ext cx="2151831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Remote Teams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523578" y="1780729"/>
            <a:ext cx="2574280" cy="11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 developers, designers, marketers worldwide. No bank accounts needed. Eliminate international transfer fees. Instant settlement in preferred currency.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3284860" y="1471018"/>
            <a:ext cx="2491532" cy="219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Freelance &amp; Gig Economy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3284860" y="1780729"/>
            <a:ext cx="2574280" cy="11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Milestone-based payments with work verification. Escrow protects both parties. Automatic release on completion. Build trust with new clients.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6046143" y="1471018"/>
            <a:ext cx="2574280" cy="439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Companies Going Crypto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6046143" y="2000696"/>
            <a:ext cx="2574280" cy="11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 to blockchain payroll gradually. Reduce payroll processing costs by 80%. Eliminate payment disputes. Complete audit trail on blockchain.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23578" y="3440683"/>
            <a:ext cx="1883941" cy="493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3900"/>
              <a:buFont typeface="Times New Roman"/>
              <a:buNone/>
            </a:pPr>
            <a:r>
              <a:rPr b="1" lang="en" sz="3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$600B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523578" y="4121274"/>
            <a:ext cx="1883941" cy="439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Payroll Market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30"/>
          <p:cNvSpPr/>
          <p:nvPr/>
        </p:nvSpPr>
        <p:spPr>
          <a:xfrm>
            <a:off x="2594521" y="3440683"/>
            <a:ext cx="1883941" cy="493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3900"/>
              <a:buFont typeface="Times New Roman"/>
              <a:buNone/>
            </a:pPr>
            <a:r>
              <a:rPr b="1" lang="en" sz="3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25%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2594521" y="4121274"/>
            <a:ext cx="1883941" cy="439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 Work Annual Growth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4665464" y="3440683"/>
            <a:ext cx="1883941" cy="493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3900"/>
              <a:buFont typeface="Times New Roman"/>
              <a:buNone/>
            </a:pPr>
            <a:r>
              <a:rPr b="1" lang="en" sz="3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40%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30"/>
          <p:cNvSpPr/>
          <p:nvPr/>
        </p:nvSpPr>
        <p:spPr>
          <a:xfrm>
            <a:off x="4665464" y="4121274"/>
            <a:ext cx="1883941" cy="439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Crypto Payments CAGR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0"/>
          <p:cNvSpPr/>
          <p:nvPr/>
        </p:nvSpPr>
        <p:spPr>
          <a:xfrm>
            <a:off x="6736407" y="3440683"/>
            <a:ext cx="1884015" cy="493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3900"/>
              <a:buFont typeface="Times New Roman"/>
              <a:buNone/>
            </a:pPr>
            <a:r>
              <a:rPr b="1" lang="en" sz="39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10K+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6736407" y="4121274"/>
            <a:ext cx="1884015" cy="439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Companies Year 1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4" name="Google Shape;2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/>
          <p:nvPr/>
        </p:nvSpPr>
        <p:spPr>
          <a:xfrm>
            <a:off x="3871466" y="391195"/>
            <a:ext cx="2974851" cy="371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Times New Roman"/>
              <a:buNone/>
            </a:pPr>
            <a:r>
              <a:rPr b="1" lang="en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What's Next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4013671" y="952649"/>
            <a:ext cx="14288" cy="3799582"/>
          </a:xfrm>
          <a:prstGeom prst="roundRect">
            <a:avLst>
              <a:gd fmla="val 132737" name="adj"/>
            </a:avLst>
          </a:prstGeom>
          <a:solidFill>
            <a:srgbClr val="44426B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4141589" y="1087711"/>
            <a:ext cx="379289" cy="14288"/>
          </a:xfrm>
          <a:prstGeom prst="roundRect">
            <a:avLst>
              <a:gd fmla="val 132737" name="adj"/>
            </a:avLst>
          </a:prstGeom>
          <a:solidFill>
            <a:srgbClr val="44426B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3871466" y="952649"/>
            <a:ext cx="284411" cy="284411"/>
          </a:xfrm>
          <a:prstGeom prst="roundRect">
            <a:avLst>
              <a:gd fmla="val 6668" name="adj"/>
            </a:avLst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3924449" y="983308"/>
            <a:ext cx="178445" cy="223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1"/>
          <p:cNvSpPr/>
          <p:nvPr/>
        </p:nvSpPr>
        <p:spPr>
          <a:xfrm>
            <a:off x="4645819" y="996107"/>
            <a:ext cx="2248346" cy="185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- Production Ready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1"/>
          <p:cNvSpPr/>
          <p:nvPr/>
        </p:nvSpPr>
        <p:spPr>
          <a:xfrm>
            <a:off x="4645819" y="1257821"/>
            <a:ext cx="4055715" cy="606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000"/>
              <a:buFont typeface="Times New Roman"/>
              <a:buNone/>
            </a:pPr>
            <a:r>
              <a:rPr lang="en" sz="10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functional smart contracts on Arc Testnet, production-ready frontend with dual dashboards, enterprise-grade security, real-time tracking, automatic currency conversion.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4141589" y="2252514"/>
            <a:ext cx="379289" cy="14288"/>
          </a:xfrm>
          <a:prstGeom prst="roundRect">
            <a:avLst>
              <a:gd fmla="val 132737" name="adj"/>
            </a:avLst>
          </a:prstGeom>
          <a:solidFill>
            <a:srgbClr val="44426B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3871466" y="2117452"/>
            <a:ext cx="284411" cy="284411"/>
          </a:xfrm>
          <a:prstGeom prst="roundRect">
            <a:avLst>
              <a:gd fmla="val 6668" name="adj"/>
            </a:avLst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3924449" y="2148111"/>
            <a:ext cx="178445" cy="223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4645819" y="2160910"/>
            <a:ext cx="1487388" cy="185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1 - Q1 2025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4645819" y="2422624"/>
            <a:ext cx="4055715" cy="404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000"/>
              <a:buFont typeface="Times New Roman"/>
              <a:buNone/>
            </a:pPr>
            <a:r>
              <a:rPr lang="en" sz="10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Email/SMS notifications for payment events, advanced analytics dashboard, PDF invoice generation, multi-signature wallet support.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4141589" y="3215059"/>
            <a:ext cx="379289" cy="14288"/>
          </a:xfrm>
          <a:prstGeom prst="roundRect">
            <a:avLst>
              <a:gd fmla="val 132737" name="adj"/>
            </a:avLst>
          </a:prstGeom>
          <a:solidFill>
            <a:srgbClr val="44426B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31"/>
          <p:cNvSpPr/>
          <p:nvPr/>
        </p:nvSpPr>
        <p:spPr>
          <a:xfrm>
            <a:off x="3871466" y="3079998"/>
            <a:ext cx="284411" cy="284411"/>
          </a:xfrm>
          <a:prstGeom prst="roundRect">
            <a:avLst>
              <a:gd fmla="val 6668" name="adj"/>
            </a:avLst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31"/>
          <p:cNvSpPr/>
          <p:nvPr/>
        </p:nvSpPr>
        <p:spPr>
          <a:xfrm>
            <a:off x="3924449" y="3110657"/>
            <a:ext cx="178445" cy="223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4645819" y="3123456"/>
            <a:ext cx="1487388" cy="185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2 - Q2 2025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4645819" y="3385170"/>
            <a:ext cx="4055715" cy="404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000"/>
              <a:buFont typeface="Times New Roman"/>
              <a:buNone/>
            </a:pPr>
            <a:r>
              <a:rPr lang="en" sz="10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Mainnet deployment on Arc, business account features, mobile app (iOS &amp; Android), integration with accounting software (QuickBooks, Xero).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4141589" y="4177606"/>
            <a:ext cx="379289" cy="14288"/>
          </a:xfrm>
          <a:prstGeom prst="roundRect">
            <a:avLst>
              <a:gd fmla="val 132737" name="adj"/>
            </a:avLst>
          </a:prstGeom>
          <a:solidFill>
            <a:srgbClr val="44426B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3871466" y="4042544"/>
            <a:ext cx="284411" cy="284411"/>
          </a:xfrm>
          <a:prstGeom prst="roundRect">
            <a:avLst>
              <a:gd fmla="val 6668" name="adj"/>
            </a:avLst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3924449" y="4073202"/>
            <a:ext cx="178445" cy="223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4645819" y="4086002"/>
            <a:ext cx="1487388" cy="185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200"/>
              <a:buFont typeface="Times New Roman"/>
              <a:buNone/>
            </a:pPr>
            <a:r>
              <a:rPr b="1" lang="en" sz="12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3 - Q3 2025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4645819" y="4347716"/>
            <a:ext cx="4055715" cy="404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000"/>
              <a:buFont typeface="Times New Roman"/>
              <a:buNone/>
            </a:pPr>
            <a:r>
              <a:rPr lang="en" sz="10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Fiat on/off ramps, payroll card integration, multi-chain support, AI-powered payroll optimisation.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2" name="Google Shape;2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/>
          <p:nvPr/>
        </p:nvSpPr>
        <p:spPr>
          <a:xfrm>
            <a:off x="381149" y="299442"/>
            <a:ext cx="4952703" cy="1921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8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imes New Roman"/>
              <a:buNone/>
            </a:pPr>
            <a:r>
              <a:rPr b="1" lang="en" sz="4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Ready to Transfer Global Payroll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381149" y="2384450"/>
            <a:ext cx="4952703" cy="348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800"/>
              <a:buFont typeface="Times New Roman"/>
              <a:buNone/>
            </a:pPr>
            <a:r>
              <a:rPr lang="en" sz="8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Payso is production-ready today. Experience the future of automated, secure, transparent salary payments on Arc Testnet.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381149" y="2855491"/>
            <a:ext cx="2421880" cy="791766"/>
          </a:xfrm>
          <a:prstGeom prst="roundRect">
            <a:avLst>
              <a:gd fmla="val 2063" name="adj"/>
            </a:avLst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490017" y="2964359"/>
            <a:ext cx="1281187" cy="160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000"/>
              <a:buFont typeface="Times New Roman"/>
              <a:buNone/>
            </a:pPr>
            <a:r>
              <a:rPr b="1" lang="en" sz="10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It Now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490017" y="3189833"/>
            <a:ext cx="2204144" cy="348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800"/>
              <a:buFont typeface="Times New Roman"/>
              <a:buNone/>
            </a:pPr>
            <a:r>
              <a:rPr lang="en" sz="8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Visit our demo and connect your wallet to experience Payso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2911897" y="2855491"/>
            <a:ext cx="2421954" cy="791766"/>
          </a:xfrm>
          <a:prstGeom prst="roundRect">
            <a:avLst>
              <a:gd fmla="val 2063" name="adj"/>
            </a:avLst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3020764" y="2964359"/>
            <a:ext cx="1281187" cy="160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8061FF"/>
              </a:buClr>
              <a:buSzPts val="1000"/>
              <a:buFont typeface="Times New Roman"/>
              <a:buNone/>
            </a:pPr>
            <a:r>
              <a:rPr b="1"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View on GitHub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3020764" y="3189833"/>
            <a:ext cx="2204219" cy="348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800"/>
              <a:buFont typeface="Times New Roman"/>
              <a:buNone/>
            </a:pPr>
            <a:r>
              <a:rPr lang="en" sz="8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 the full source code and documentation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381149" y="3756124"/>
            <a:ext cx="4952703" cy="617488"/>
          </a:xfrm>
          <a:prstGeom prst="roundRect">
            <a:avLst>
              <a:gd fmla="val 2646" name="adj"/>
            </a:avLst>
          </a:prstGeom>
          <a:solidFill>
            <a:srgbClr val="2B2952"/>
          </a:solidFill>
          <a:ln>
            <a:noFill/>
          </a:ln>
        </p:spPr>
        <p:txBody>
          <a:bodyPr anchorCtr="0" anchor="t" bIns="28575" lIns="57150" spcFirstLastPara="1" rIns="57150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490017" y="3864992"/>
            <a:ext cx="1281187" cy="160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000"/>
              <a:buFont typeface="Times New Roman"/>
              <a:buNone/>
            </a:pPr>
            <a:r>
              <a:rPr b="1" lang="en" sz="10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in Touch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490017" y="4090467"/>
            <a:ext cx="4734967" cy="174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800"/>
              <a:buFont typeface="Times New Roman"/>
              <a:buNone/>
            </a:pPr>
            <a:r>
              <a:rPr lang="en" sz="8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Interested in partnering or investing? Reach out today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381149" y="4496097"/>
            <a:ext cx="4952703" cy="348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800"/>
              <a:buFont typeface="Times New Roman"/>
              <a:buNone/>
            </a:pPr>
            <a:r>
              <a:rPr b="1" lang="en" sz="8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you.</a:t>
            </a:r>
            <a:r>
              <a:rPr lang="en" sz="800">
                <a:solidFill>
                  <a:srgbClr val="D9E1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Payso is ready to transform global payroll, and we're excited to have Arc Testnet as our foundation.</a:t>
            </a: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